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65" r:id="rId2"/>
    <p:sldId id="268" r:id="rId3"/>
    <p:sldId id="269" r:id="rId4"/>
    <p:sldId id="270" r:id="rId5"/>
    <p:sldId id="271" r:id="rId6"/>
    <p:sldId id="266" r:id="rId7"/>
    <p:sldId id="267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8"/>
            <p14:sldId id="269"/>
            <p14:sldId id="270"/>
            <p14:sldId id="271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18.4.2021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BİAE 210 BİYOKİMYA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108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Karbonhidratlar </a:t>
            </a:r>
            <a:r>
              <a:rPr lang="tr-TR" dirty="0"/>
              <a:t/>
            </a:r>
            <a:br>
              <a:rPr lang="tr-TR" dirty="0"/>
            </a:b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435280" cy="442535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Karbonhidratların Sınıflandırılması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err="1" smtClean="0"/>
              <a:t>Monosakkaritler</a:t>
            </a:r>
            <a:r>
              <a:rPr lang="tr-TR" dirty="0" smtClean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err="1" smtClean="0"/>
              <a:t>Disakkaritler</a:t>
            </a:r>
            <a:r>
              <a:rPr lang="tr-TR" dirty="0" smtClean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</a:t>
            </a:r>
            <a:r>
              <a:rPr lang="tr-TR" dirty="0" err="1"/>
              <a:t>Oligosakkaritler</a:t>
            </a:r>
            <a:r>
              <a:rPr lang="tr-TR" dirty="0"/>
              <a:t> </a:t>
            </a:r>
            <a:endParaRPr lang="tr-TR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 </a:t>
            </a:r>
            <a:r>
              <a:rPr lang="tr-TR" dirty="0" err="1" smtClean="0"/>
              <a:t>Polisakkaritler</a:t>
            </a:r>
            <a:endParaRPr lang="tr-TR" dirty="0" smtClean="0"/>
          </a:p>
          <a:p>
            <a:pPr lvl="2"/>
            <a:r>
              <a:rPr lang="tr-TR" dirty="0" err="1" smtClean="0"/>
              <a:t>Homopolisakkaritler</a:t>
            </a:r>
            <a:r>
              <a:rPr lang="tr-TR" dirty="0" smtClean="0"/>
              <a:t> </a:t>
            </a:r>
            <a:endParaRPr lang="tr-TR" dirty="0"/>
          </a:p>
          <a:p>
            <a:pPr lvl="2"/>
            <a:r>
              <a:rPr lang="tr-TR" dirty="0" err="1" smtClean="0"/>
              <a:t>Heteropolisakkaritler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064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Karbonhidrat Metabolizması</a:t>
            </a: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42535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Karhonhidratların</a:t>
            </a:r>
            <a:r>
              <a:rPr lang="tr-TR" dirty="0" smtClean="0"/>
              <a:t> Sindirimi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Monosakkaritlerin</a:t>
            </a:r>
            <a:r>
              <a:rPr lang="tr-TR" dirty="0" smtClean="0"/>
              <a:t> Emilimi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Kan </a:t>
            </a:r>
            <a:r>
              <a:rPr lang="tr-TR" dirty="0" err="1" smtClean="0"/>
              <a:t>Glukoz</a:t>
            </a:r>
            <a:r>
              <a:rPr lang="tr-TR" dirty="0" smtClean="0"/>
              <a:t> Düzeyi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Karbonhidrat Ara Metabolizması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tr-TR" sz="2800" dirty="0" err="1"/>
              <a:t>Glikojenez</a:t>
            </a:r>
            <a:endParaRPr lang="tr-TR" sz="2800" dirty="0"/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tr-TR" sz="2800" dirty="0" err="1" smtClean="0"/>
              <a:t>Glikojenoliz</a:t>
            </a:r>
            <a:endParaRPr lang="tr-TR" sz="2800" dirty="0"/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tr-TR" sz="2800" dirty="0" err="1"/>
              <a:t>Glikoliz</a:t>
            </a:r>
            <a:endParaRPr lang="tr-TR" sz="2800" dirty="0"/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tr-TR" sz="2800" dirty="0" err="1"/>
              <a:t>Glikoneojenez</a:t>
            </a:r>
            <a:endParaRPr lang="tr-TR" sz="2800" dirty="0"/>
          </a:p>
          <a:p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98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Karbonhidrat </a:t>
            </a:r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Metabolizması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tr-TR" sz="2800" dirty="0"/>
              <a:t>TCA (</a:t>
            </a:r>
            <a:r>
              <a:rPr lang="tr-TR" sz="2800" dirty="0" err="1"/>
              <a:t>trikarboksilik</a:t>
            </a:r>
            <a:r>
              <a:rPr lang="tr-TR" sz="2800" dirty="0"/>
              <a:t> asit) </a:t>
            </a:r>
            <a:r>
              <a:rPr lang="tr-TR" sz="2800" dirty="0" err="1" smtClean="0"/>
              <a:t>Siklüsu</a:t>
            </a:r>
            <a:r>
              <a:rPr lang="tr-TR" sz="2800" dirty="0" smtClean="0"/>
              <a:t> (Sitrik </a:t>
            </a:r>
            <a:r>
              <a:rPr lang="tr-TR" sz="2800" dirty="0"/>
              <a:t>asit </a:t>
            </a:r>
            <a:r>
              <a:rPr lang="tr-TR" sz="2800" dirty="0" err="1"/>
              <a:t>siklüsu</a:t>
            </a:r>
            <a:r>
              <a:rPr lang="tr-TR" sz="2800" dirty="0"/>
              <a:t> - </a:t>
            </a:r>
            <a:r>
              <a:rPr lang="tr-TR" sz="2800" dirty="0" err="1"/>
              <a:t>Krebs</a:t>
            </a:r>
            <a:r>
              <a:rPr lang="tr-TR" sz="2800" dirty="0"/>
              <a:t> </a:t>
            </a:r>
            <a:r>
              <a:rPr lang="tr-TR" sz="2800" dirty="0" err="1"/>
              <a:t>siklüsu</a:t>
            </a:r>
            <a:r>
              <a:rPr lang="tr-TR" sz="2800" dirty="0" smtClean="0"/>
              <a:t>)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tr-TR" sz="2800" dirty="0" err="1" smtClean="0"/>
              <a:t>Pentoz</a:t>
            </a:r>
            <a:r>
              <a:rPr lang="tr-TR" sz="2800" dirty="0" smtClean="0"/>
              <a:t>-Fosfat Yolu (</a:t>
            </a:r>
            <a:r>
              <a:rPr lang="tr-TR" sz="2800" dirty="0" err="1" smtClean="0"/>
              <a:t>Pentoz</a:t>
            </a:r>
            <a:r>
              <a:rPr lang="tr-TR" sz="2800" dirty="0" smtClean="0"/>
              <a:t> </a:t>
            </a:r>
            <a:r>
              <a:rPr lang="tr-TR" sz="2800" dirty="0" err="1"/>
              <a:t>siklüsu</a:t>
            </a:r>
            <a:r>
              <a:rPr lang="tr-TR" sz="2800" dirty="0" smtClean="0"/>
              <a:t>)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tr-TR" sz="2800" dirty="0" err="1"/>
              <a:t>Gliküronik</a:t>
            </a:r>
            <a:r>
              <a:rPr lang="tr-TR" sz="2800" dirty="0"/>
              <a:t> asit </a:t>
            </a:r>
            <a:r>
              <a:rPr lang="tr-TR" sz="2800" dirty="0" smtClean="0"/>
              <a:t>geçidi (C</a:t>
            </a:r>
            <a:r>
              <a:rPr lang="tr-TR" sz="1600" dirty="0" smtClean="0"/>
              <a:t>6</a:t>
            </a:r>
            <a:r>
              <a:rPr lang="tr-TR" sz="2800" dirty="0" smtClean="0"/>
              <a:t> </a:t>
            </a:r>
            <a:r>
              <a:rPr lang="tr-TR" sz="2800" dirty="0" err="1"/>
              <a:t>oksidasyon</a:t>
            </a:r>
            <a:r>
              <a:rPr lang="tr-TR" sz="2800" dirty="0"/>
              <a:t> </a:t>
            </a:r>
            <a:r>
              <a:rPr lang="tr-TR" sz="2800" dirty="0"/>
              <a:t>yolu</a:t>
            </a:r>
            <a:r>
              <a:rPr lang="tr-TR" sz="2800" dirty="0" smtClean="0"/>
              <a:t>)</a:t>
            </a:r>
            <a:endParaRPr lang="tr-TR" sz="2800" dirty="0"/>
          </a:p>
          <a:p>
            <a:pPr marL="0" lvl="2" indent="400050">
              <a:buFont typeface="Wingdings" panose="05000000000000000000" pitchFamily="2" charset="2"/>
              <a:buChar char="Ø"/>
            </a:pPr>
            <a:r>
              <a:rPr lang="tr-TR" sz="3200" dirty="0" err="1"/>
              <a:t>Glukozun</a:t>
            </a:r>
            <a:r>
              <a:rPr lang="tr-TR" sz="3200" dirty="0"/>
              <a:t> </a:t>
            </a:r>
            <a:r>
              <a:rPr lang="tr-TR" sz="3200" dirty="0" err="1"/>
              <a:t>oksidasyonunda</a:t>
            </a:r>
            <a:r>
              <a:rPr lang="tr-TR" sz="3200" dirty="0"/>
              <a:t> enerji </a:t>
            </a:r>
            <a:r>
              <a:rPr lang="tr-TR" sz="3200" dirty="0" smtClean="0"/>
              <a:t>bilançosu</a:t>
            </a:r>
          </a:p>
          <a:p>
            <a:pPr marL="0" lvl="2" indent="400050">
              <a:buFont typeface="Wingdings" panose="05000000000000000000" pitchFamily="2" charset="2"/>
              <a:buChar char="Ø"/>
            </a:pPr>
            <a:r>
              <a:rPr lang="tr-TR" sz="3200" dirty="0" smtClean="0"/>
              <a:t>Diğer </a:t>
            </a:r>
            <a:r>
              <a:rPr lang="tr-TR" sz="3200" dirty="0" err="1"/>
              <a:t>Heksozların</a:t>
            </a:r>
            <a:r>
              <a:rPr lang="tr-TR" sz="3200" dirty="0"/>
              <a:t> </a:t>
            </a:r>
            <a:r>
              <a:rPr lang="tr-TR" sz="3200" dirty="0" smtClean="0"/>
              <a:t>Metabolizmaları</a:t>
            </a:r>
          </a:p>
          <a:p>
            <a:pPr marL="0" lvl="2" indent="400050">
              <a:buFont typeface="Wingdings" panose="05000000000000000000" pitchFamily="2" charset="2"/>
              <a:buChar char="Ø"/>
            </a:pPr>
            <a:r>
              <a:rPr lang="tr-TR" sz="3200" dirty="0"/>
              <a:t>Karbonhidrat Metabolizması ile  </a:t>
            </a:r>
            <a:r>
              <a:rPr lang="tr-TR" sz="3200" dirty="0" err="1"/>
              <a:t>Lipid</a:t>
            </a:r>
            <a:r>
              <a:rPr lang="tr-TR" sz="3200" dirty="0"/>
              <a:t> ve </a:t>
            </a:r>
            <a:r>
              <a:rPr lang="tr-TR" sz="3200" dirty="0" smtClean="0"/>
              <a:t>Protein </a:t>
            </a:r>
            <a:r>
              <a:rPr lang="tr-TR" sz="3200" dirty="0"/>
              <a:t>Metabolizmaları Arasındaki İlişkiler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332603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Karbonhidrat </a:t>
            </a:r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Metabolizması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Hormonların Karbonhidrat Metabolizmasına Etkileri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Karbonhidrat Metabolizması Bozuklukları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Şeker </a:t>
            </a:r>
            <a:r>
              <a:rPr lang="tr-TR" dirty="0" err="1"/>
              <a:t>Hastalıgı</a:t>
            </a:r>
            <a:r>
              <a:rPr lang="tr-TR" dirty="0"/>
              <a:t> (</a:t>
            </a:r>
            <a:r>
              <a:rPr lang="tr-TR" dirty="0" err="1"/>
              <a:t>Diabetes</a:t>
            </a:r>
            <a:r>
              <a:rPr lang="tr-TR" dirty="0"/>
              <a:t> </a:t>
            </a:r>
            <a:r>
              <a:rPr lang="tr-TR" dirty="0" err="1"/>
              <a:t>Mellitus</a:t>
            </a:r>
            <a:r>
              <a:rPr lang="tr-TR" dirty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err="1"/>
              <a:t>Ketozis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0879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 smtClean="0"/>
              <a:t>1. </a:t>
            </a:r>
            <a:r>
              <a:rPr lang="tr-TR" sz="2400" dirty="0"/>
              <a:t>Ası T (1999). Tablolarla Biyokimya I ve II, Nobel Tıp Kitapları Dağıtım, Ankara. </a:t>
            </a:r>
          </a:p>
          <a:p>
            <a:pPr marL="0" indent="0">
              <a:buNone/>
            </a:pPr>
            <a:r>
              <a:rPr lang="tr-TR" sz="2400" dirty="0"/>
              <a:t>2. Kalaycıoğlu L, </a:t>
            </a:r>
            <a:r>
              <a:rPr lang="tr-TR" sz="2400" dirty="0" err="1"/>
              <a:t>Serpek</a:t>
            </a:r>
            <a:r>
              <a:rPr lang="tr-TR" sz="2400" dirty="0"/>
              <a:t> B, </a:t>
            </a:r>
            <a:r>
              <a:rPr lang="tr-TR" sz="2400" dirty="0" err="1"/>
              <a:t>Nizamlıoğlu</a:t>
            </a:r>
            <a:r>
              <a:rPr lang="tr-TR" sz="2400" dirty="0"/>
              <a:t> M, </a:t>
            </a:r>
            <a:r>
              <a:rPr lang="tr-TR" sz="2400" dirty="0" err="1"/>
              <a:t>Başpınar</a:t>
            </a:r>
            <a:r>
              <a:rPr lang="tr-TR" sz="2400" dirty="0"/>
              <a:t> N, Tiftik A. (2000). Biyokimya, Nobel Yayın Dağıtım, Ankara. </a:t>
            </a:r>
          </a:p>
          <a:p>
            <a:pPr marL="0" indent="0">
              <a:buNone/>
            </a:pPr>
            <a:r>
              <a:rPr lang="tr-TR" sz="2400" dirty="0"/>
              <a:t>3. Karagül H, Altıntaş A, Fidancı UR, Sel T (1999). Temel Biyokimya Uygulamaları. </a:t>
            </a:r>
            <a:r>
              <a:rPr lang="tr-TR" sz="2400" dirty="0" err="1"/>
              <a:t>Medisan</a:t>
            </a:r>
            <a:r>
              <a:rPr lang="tr-TR" sz="2400" dirty="0"/>
              <a:t> Yayınevi, Ankara. </a:t>
            </a:r>
          </a:p>
          <a:p>
            <a:pPr marL="0" indent="0">
              <a:buNone/>
            </a:pPr>
            <a:r>
              <a:rPr lang="tr-TR" sz="2400" dirty="0"/>
              <a:t>4. </a:t>
            </a:r>
            <a:r>
              <a:rPr lang="tr-TR" sz="2400" dirty="0" err="1"/>
              <a:t>Engelking</a:t>
            </a:r>
            <a:r>
              <a:rPr lang="tr-TR" sz="2400" dirty="0"/>
              <a:t> LR (2014). </a:t>
            </a:r>
            <a:r>
              <a:rPr lang="tr-TR" sz="2400" dirty="0" err="1"/>
              <a:t>Textbook</a:t>
            </a:r>
            <a:r>
              <a:rPr lang="tr-TR" sz="2400" dirty="0"/>
              <a:t> of </a:t>
            </a:r>
            <a:r>
              <a:rPr lang="tr-TR" sz="2400" dirty="0" err="1"/>
              <a:t>Veterinary</a:t>
            </a:r>
            <a:r>
              <a:rPr lang="tr-TR" sz="2400" dirty="0"/>
              <a:t> </a:t>
            </a:r>
            <a:r>
              <a:rPr lang="tr-TR" sz="2400" dirty="0" err="1"/>
              <a:t>Physiological</a:t>
            </a:r>
            <a:r>
              <a:rPr lang="tr-TR" sz="2400" dirty="0"/>
              <a:t> </a:t>
            </a:r>
            <a:r>
              <a:rPr lang="tr-TR" sz="2400" dirty="0" err="1"/>
              <a:t>Chemistry</a:t>
            </a:r>
            <a:r>
              <a:rPr lang="tr-TR" sz="2400" dirty="0"/>
              <a:t>. 3rd Edition. </a:t>
            </a:r>
            <a:r>
              <a:rPr lang="tr-TR" sz="2400" dirty="0" err="1"/>
              <a:t>Academic</a:t>
            </a:r>
            <a:r>
              <a:rPr lang="tr-TR" sz="2400" dirty="0"/>
              <a:t> </a:t>
            </a:r>
            <a:r>
              <a:rPr lang="tr-TR" sz="2400" dirty="0" err="1"/>
              <a:t>Press</a:t>
            </a:r>
            <a:r>
              <a:rPr lang="tr-TR" sz="2400" dirty="0"/>
              <a:t>. </a:t>
            </a:r>
          </a:p>
          <a:p>
            <a:pPr marL="0" indent="0">
              <a:buNone/>
            </a:pPr>
            <a:r>
              <a:rPr lang="tr-TR" sz="2400" dirty="0"/>
              <a:t>5. </a:t>
            </a:r>
            <a:r>
              <a:rPr lang="tr-TR" sz="2400" dirty="0" err="1"/>
              <a:t>Lehninger</a:t>
            </a:r>
            <a:r>
              <a:rPr lang="tr-TR" sz="2400" dirty="0"/>
              <a:t> AL, Nelson Dl, </a:t>
            </a:r>
            <a:r>
              <a:rPr lang="tr-TR" sz="2400" dirty="0" err="1"/>
              <a:t>Cox</a:t>
            </a:r>
            <a:r>
              <a:rPr lang="tr-TR" sz="2400" dirty="0"/>
              <a:t> MM (2012). </a:t>
            </a:r>
            <a:r>
              <a:rPr lang="tr-TR" sz="2400" dirty="0" err="1"/>
              <a:t>Principles</a:t>
            </a:r>
            <a:r>
              <a:rPr lang="tr-TR" sz="2400" dirty="0"/>
              <a:t> of </a:t>
            </a:r>
            <a:r>
              <a:rPr lang="tr-TR" sz="2400" dirty="0" err="1"/>
              <a:t>Biochemistry</a:t>
            </a:r>
            <a:r>
              <a:rPr lang="tr-TR" sz="2400" dirty="0"/>
              <a:t>, 6th Edition, United </a:t>
            </a:r>
            <a:r>
              <a:rPr lang="tr-TR" sz="2400" dirty="0" err="1"/>
              <a:t>States</a:t>
            </a:r>
            <a:r>
              <a:rPr lang="tr-TR" sz="2400" dirty="0"/>
              <a:t> of </a:t>
            </a:r>
            <a:r>
              <a:rPr lang="tr-TR" sz="2400" dirty="0" err="1"/>
              <a:t>America</a:t>
            </a:r>
            <a:r>
              <a:rPr lang="tr-TR" sz="2400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3909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KAYNAKLAR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/>
              <a:t>6. </a:t>
            </a:r>
            <a:r>
              <a:rPr lang="tr-TR" sz="2400" dirty="0" err="1"/>
              <a:t>Nizamlıoğlu</a:t>
            </a:r>
            <a:r>
              <a:rPr lang="tr-TR" sz="2400" dirty="0"/>
              <a:t> M, Kurtoğlu F, </a:t>
            </a:r>
            <a:r>
              <a:rPr lang="tr-TR" sz="2400" dirty="0" err="1"/>
              <a:t>Başpınar</a:t>
            </a:r>
            <a:r>
              <a:rPr lang="tr-TR" sz="2400" dirty="0"/>
              <a:t> N, Altunok V, Haliloğlu S, Bulut Z (2013). Biyokimya Laboratuvar Uygulamaları. </a:t>
            </a:r>
            <a:r>
              <a:rPr lang="tr-TR" sz="2400" dirty="0" err="1"/>
              <a:t>Aybil</a:t>
            </a:r>
            <a:r>
              <a:rPr lang="tr-TR" sz="2400" dirty="0"/>
              <a:t> Yayınları, Konya. </a:t>
            </a:r>
          </a:p>
          <a:p>
            <a:pPr marL="0" indent="0">
              <a:buNone/>
            </a:pPr>
            <a:r>
              <a:rPr lang="tr-TR" sz="2400" dirty="0"/>
              <a:t>7. </a:t>
            </a:r>
            <a:r>
              <a:rPr lang="tr-TR" sz="2400" dirty="0" err="1"/>
              <a:t>Rodwell</a:t>
            </a:r>
            <a:r>
              <a:rPr lang="tr-TR" sz="2400" dirty="0"/>
              <a:t> V, Bender D, </a:t>
            </a:r>
            <a:r>
              <a:rPr lang="tr-TR" sz="2400" dirty="0" err="1"/>
              <a:t>Botham</a:t>
            </a:r>
            <a:r>
              <a:rPr lang="tr-TR" sz="2400" dirty="0"/>
              <a:t> KM, </a:t>
            </a:r>
            <a:r>
              <a:rPr lang="tr-TR" sz="2400" dirty="0" err="1"/>
              <a:t>Kennelly</a:t>
            </a:r>
            <a:r>
              <a:rPr lang="tr-TR" sz="2400" dirty="0"/>
              <a:t> PJ, </a:t>
            </a:r>
            <a:r>
              <a:rPr lang="tr-TR" sz="2400" dirty="0" err="1"/>
              <a:t>Weil</a:t>
            </a:r>
            <a:r>
              <a:rPr lang="tr-TR" sz="2400" dirty="0"/>
              <a:t> PA (2015). </a:t>
            </a:r>
            <a:r>
              <a:rPr lang="tr-TR" sz="2400" dirty="0" err="1"/>
              <a:t>Harpers</a:t>
            </a:r>
            <a:r>
              <a:rPr lang="tr-TR" sz="2400" dirty="0"/>
              <a:t> </a:t>
            </a:r>
            <a:r>
              <a:rPr lang="tr-TR" sz="2400" dirty="0" err="1"/>
              <a:t>Illustrated</a:t>
            </a:r>
            <a:r>
              <a:rPr lang="tr-TR" sz="2400" dirty="0"/>
              <a:t> </a:t>
            </a:r>
            <a:r>
              <a:rPr lang="tr-TR" sz="2400" dirty="0" err="1"/>
              <a:t>Biochemistry</a:t>
            </a:r>
            <a:r>
              <a:rPr lang="tr-TR" sz="2400" dirty="0"/>
              <a:t> 30th Edition. </a:t>
            </a:r>
            <a:r>
              <a:rPr lang="tr-TR" sz="2400" dirty="0" err="1"/>
              <a:t>McGraw-Hill</a:t>
            </a:r>
            <a:r>
              <a:rPr lang="tr-TR" sz="2400" dirty="0"/>
              <a:t> </a:t>
            </a:r>
            <a:r>
              <a:rPr lang="tr-TR" sz="2400" dirty="0" err="1"/>
              <a:t>Education</a:t>
            </a:r>
            <a:r>
              <a:rPr lang="tr-TR" sz="2400" dirty="0"/>
              <a:t> </a:t>
            </a:r>
          </a:p>
          <a:p>
            <a:pPr marL="0" indent="0">
              <a:buNone/>
            </a:pPr>
            <a:r>
              <a:rPr lang="tr-TR" sz="2400" dirty="0"/>
              <a:t>8. </a:t>
            </a:r>
            <a:r>
              <a:rPr lang="tr-TR" sz="2400" dirty="0" err="1"/>
              <a:t>Sözbilir</a:t>
            </a:r>
            <a:r>
              <a:rPr lang="tr-TR" sz="2400" dirty="0"/>
              <a:t> </a:t>
            </a:r>
            <a:r>
              <a:rPr lang="tr-TR" sz="2400" dirty="0" err="1"/>
              <a:t>Bayşu</a:t>
            </a:r>
            <a:r>
              <a:rPr lang="tr-TR" sz="2400" dirty="0"/>
              <a:t> N, </a:t>
            </a:r>
            <a:r>
              <a:rPr lang="tr-TR" sz="2400" dirty="0" err="1"/>
              <a:t>Bayşu</a:t>
            </a:r>
            <a:r>
              <a:rPr lang="tr-TR" sz="2400" dirty="0"/>
              <a:t> N (2008). Biyokimya, Güneş Kitabevi.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012661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628</TotalTime>
  <Words>289</Words>
  <Application>Microsoft Office PowerPoint</Application>
  <PresentationFormat>Ekran Gösterisi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0" baseType="lpstr">
      <vt:lpstr>Arial</vt:lpstr>
      <vt:lpstr>Wingdings</vt:lpstr>
      <vt:lpstr>sunum_sablon</vt:lpstr>
      <vt:lpstr>PowerPoint Sunusu</vt:lpstr>
      <vt:lpstr> Karbonhidratlar  </vt:lpstr>
      <vt:lpstr>Karbonhidrat Metabolizması</vt:lpstr>
      <vt:lpstr>Karbonhidrat Metabolizması</vt:lpstr>
      <vt:lpstr>Karbonhidrat Metabolizması</vt:lpstr>
      <vt:lpstr>KAYNAKLAR</vt:lpstr>
      <vt:lpstr> KAYNAKLAR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65</cp:revision>
  <cp:lastPrinted>1601-01-01T00:00:00Z</cp:lastPrinted>
  <dcterms:created xsi:type="dcterms:W3CDTF">2020-01-15T14:38:33Z</dcterms:created>
  <dcterms:modified xsi:type="dcterms:W3CDTF">2021-04-18T17:53:10Z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